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33"/>
  </p:normalViewPr>
  <p:slideViewPr>
    <p:cSldViewPr snapToGrid="0" snapToObjects="1">
      <p:cViewPr varScale="1">
        <p:scale>
          <a:sx n="115" d="100"/>
          <a:sy n="115" d="100"/>
        </p:scale>
        <p:origin x="3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7/18/2022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7/18/2022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F46B-BEAD-874B-B0DB-45968C8AE278}"/>
              </a:ext>
            </a:extLst>
          </p:cNvPr>
          <p:cNvSpPr>
            <a:spLocks noGrp="1"/>
          </p:cNvSpPr>
          <p:nvPr>
            <p:ph type="ctrTitle"/>
          </p:nvPr>
        </p:nvSpPr>
        <p:spPr>
          <a:xfrm>
            <a:off x="2249906" y="1002047"/>
            <a:ext cx="9392652" cy="4436226"/>
          </a:xfrm>
        </p:spPr>
        <p:txBody>
          <a:bodyPr>
            <a:normAutofit fontScale="90000"/>
          </a:bodyPr>
          <a:lstStyle/>
          <a:p>
            <a:r>
              <a:rPr lang="sr-Latn-RS" dirty="0"/>
              <a:t/>
            </a:r>
            <a:br>
              <a:rPr lang="sr-Latn-RS" dirty="0"/>
            </a:br>
            <a:r>
              <a:rPr lang="sr-Latn-RS" dirty="0"/>
              <a:t/>
            </a:r>
            <a:br>
              <a:rPr lang="sr-Latn-RS" dirty="0"/>
            </a:br>
            <a:r>
              <a:rPr lang="sr-Latn-RS" dirty="0"/>
              <a:t/>
            </a:r>
            <a:br>
              <a:rPr lang="sr-Latn-RS" dirty="0"/>
            </a:br>
            <a:r>
              <a:rPr lang="sr-Latn-RS" dirty="0"/>
              <a:t/>
            </a:r>
            <a:br>
              <a:rPr lang="sr-Latn-RS" dirty="0"/>
            </a:br>
            <a:r>
              <a:rPr lang="sr-Latn-RS" dirty="0"/>
              <a:t/>
            </a:r>
            <a:br>
              <a:rPr lang="sr-Latn-RS" dirty="0"/>
            </a:br>
            <a:r>
              <a:rPr lang="hr-HR" b="1" dirty="0"/>
              <a:t/>
            </a:r>
            <a:br>
              <a:rPr lang="hr-HR" b="1" dirty="0"/>
            </a:br>
            <a:r>
              <a:rPr lang="hr-HR" b="1" dirty="0"/>
              <a:t/>
            </a:r>
            <a:br>
              <a:rPr lang="hr-HR" b="1" dirty="0"/>
            </a:br>
            <a:r>
              <a:rPr lang="hr-HR" b="1" dirty="0"/>
              <a:t>igre u nastavi matematike</a:t>
            </a:r>
            <a:br>
              <a:rPr lang="hr-HR" b="1" dirty="0"/>
            </a:br>
            <a:r>
              <a:rPr lang="hr-HR" b="1" dirty="0"/>
              <a:t/>
            </a:r>
            <a:br>
              <a:rPr lang="hr-HR" b="1" dirty="0"/>
            </a:br>
            <a:r>
              <a:rPr lang="hr-HR" b="1" dirty="0" err="1"/>
              <a:t>PRIMJERi</a:t>
            </a:r>
            <a:r>
              <a:rPr lang="hr-HR" b="1" dirty="0"/>
              <a:t> DOBRE PRAKSE - IGRE KOCKICAMA ZA ČOVJEČE, NE LJUTI SE U NASTAVI MATEMATIKE</a:t>
            </a:r>
            <a:r>
              <a:rPr lang="hr-HR" dirty="0"/>
              <a:t/>
            </a:r>
            <a:br>
              <a:rPr lang="hr-HR" dirty="0"/>
            </a:br>
            <a:endParaRPr lang="sr-Latn-RS" dirty="0"/>
          </a:p>
        </p:txBody>
      </p:sp>
      <p:sp>
        <p:nvSpPr>
          <p:cNvPr id="3" name="Subtitle 2">
            <a:extLst>
              <a:ext uri="{FF2B5EF4-FFF2-40B4-BE49-F238E27FC236}">
                <a16:creationId xmlns:a16="http://schemas.microsoft.com/office/drawing/2014/main" id="{A71EDFD6-4E68-064B-A2FA-B5B0074ABE33}"/>
              </a:ext>
            </a:extLst>
          </p:cNvPr>
          <p:cNvSpPr>
            <a:spLocks noGrp="1"/>
          </p:cNvSpPr>
          <p:nvPr>
            <p:ph type="subTitle" idx="1"/>
          </p:nvPr>
        </p:nvSpPr>
        <p:spPr>
          <a:xfrm>
            <a:off x="1972677" y="4961607"/>
            <a:ext cx="8791575" cy="1655762"/>
          </a:xfrm>
        </p:spPr>
        <p:txBody>
          <a:bodyPr/>
          <a:lstStyle/>
          <a:p>
            <a:pPr algn="r"/>
            <a:r>
              <a:rPr lang="sr-Latn-RS" dirty="0"/>
              <a:t>Autor: Marčela Hadžiomerspahić</a:t>
            </a:r>
          </a:p>
        </p:txBody>
      </p:sp>
    </p:spTree>
    <p:extLst>
      <p:ext uri="{BB962C8B-B14F-4D97-AF65-F5344CB8AC3E}">
        <p14:creationId xmlns:p14="http://schemas.microsoft.com/office/powerpoint/2010/main" val="1616958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DC1F-C012-194E-A5C4-17BED4F5DC21}"/>
              </a:ext>
            </a:extLst>
          </p:cNvPr>
          <p:cNvSpPr>
            <a:spLocks noGrp="1"/>
          </p:cNvSpPr>
          <p:nvPr>
            <p:ph type="title"/>
          </p:nvPr>
        </p:nvSpPr>
        <p:spPr>
          <a:xfrm>
            <a:off x="1057329" y="493986"/>
            <a:ext cx="9906000" cy="3336544"/>
          </a:xfrm>
        </p:spPr>
        <p:txBody>
          <a:bodyPr>
            <a:normAutofit/>
          </a:bodyPr>
          <a:lstStyle/>
          <a:p>
            <a:pPr algn="ctr"/>
            <a:r>
              <a:rPr lang="hr-HR" dirty="0"/>
              <a:t>Za igru se često tvrdi da je ona opuštanje od ozbiljna učenja. Ali za djecu je igra ozbiljno učenje. Upravo je igra najveći zadatak djetinjstva.</a:t>
            </a:r>
            <a:br>
              <a:rPr lang="hr-HR" dirty="0"/>
            </a:br>
            <a:r>
              <a:rPr lang="hr-HR" dirty="0"/>
              <a:t>- </a:t>
            </a:r>
            <a:r>
              <a:rPr lang="hr-HR" dirty="0" err="1"/>
              <a:t>fred</a:t>
            </a:r>
            <a:r>
              <a:rPr lang="hr-HR" dirty="0"/>
              <a:t> </a:t>
            </a:r>
            <a:r>
              <a:rPr lang="hr-HR" dirty="0" err="1"/>
              <a:t>rogers</a:t>
            </a:r>
            <a:endParaRPr lang="hr-HR" dirty="0"/>
          </a:p>
        </p:txBody>
      </p:sp>
      <p:sp>
        <p:nvSpPr>
          <p:cNvPr id="3" name="Text Placeholder 2">
            <a:extLst>
              <a:ext uri="{FF2B5EF4-FFF2-40B4-BE49-F238E27FC236}">
                <a16:creationId xmlns:a16="http://schemas.microsoft.com/office/drawing/2014/main" id="{56AD9677-79F3-1446-A09C-991F3F4AAF5A}"/>
              </a:ext>
            </a:extLst>
          </p:cNvPr>
          <p:cNvSpPr>
            <a:spLocks noGrp="1"/>
          </p:cNvSpPr>
          <p:nvPr>
            <p:ph type="body" idx="1"/>
          </p:nvPr>
        </p:nvSpPr>
        <p:spPr/>
        <p:txBody>
          <a:bodyPr>
            <a:normAutofit/>
          </a:bodyPr>
          <a:lstStyle/>
          <a:p>
            <a:pPr algn="ctr"/>
            <a:r>
              <a:rPr lang="hr-HR" sz="4400" dirty="0"/>
              <a:t>hvala na pažnji.</a:t>
            </a:r>
          </a:p>
        </p:txBody>
      </p:sp>
      <p:sp>
        <p:nvSpPr>
          <p:cNvPr id="4" name="TextBox 3">
            <a:extLst>
              <a:ext uri="{FF2B5EF4-FFF2-40B4-BE49-F238E27FC236}">
                <a16:creationId xmlns:a16="http://schemas.microsoft.com/office/drawing/2014/main" id="{715500C3-ECC8-F844-8865-334363C966D7}"/>
              </a:ext>
            </a:extLst>
          </p:cNvPr>
          <p:cNvSpPr txBox="1"/>
          <p:nvPr/>
        </p:nvSpPr>
        <p:spPr>
          <a:xfrm>
            <a:off x="8376745" y="3426372"/>
            <a:ext cx="184731" cy="369332"/>
          </a:xfrm>
          <a:prstGeom prst="rect">
            <a:avLst/>
          </a:prstGeom>
          <a:noFill/>
        </p:spPr>
        <p:txBody>
          <a:bodyPr wrap="none" rtlCol="0">
            <a:spAutoFit/>
          </a:bodyPr>
          <a:lstStyle/>
          <a:p>
            <a:endParaRPr lang="hr-HR" dirty="0"/>
          </a:p>
        </p:txBody>
      </p:sp>
    </p:spTree>
    <p:extLst>
      <p:ext uri="{BB962C8B-B14F-4D97-AF65-F5344CB8AC3E}">
        <p14:creationId xmlns:p14="http://schemas.microsoft.com/office/powerpoint/2010/main" val="3532276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0412-B332-6740-AABC-EBFCA61C0E57}"/>
              </a:ext>
            </a:extLst>
          </p:cNvPr>
          <p:cNvSpPr>
            <a:spLocks noGrp="1"/>
          </p:cNvSpPr>
          <p:nvPr>
            <p:ph type="title"/>
          </p:nvPr>
        </p:nvSpPr>
        <p:spPr/>
        <p:txBody>
          <a:bodyPr/>
          <a:lstStyle/>
          <a:p>
            <a:r>
              <a:rPr lang="sr-Latn-RS" dirty="0"/>
              <a:t> Dijete i igra</a:t>
            </a:r>
          </a:p>
        </p:txBody>
      </p:sp>
      <p:sp>
        <p:nvSpPr>
          <p:cNvPr id="3" name="Content Placeholder 2">
            <a:extLst>
              <a:ext uri="{FF2B5EF4-FFF2-40B4-BE49-F238E27FC236}">
                <a16:creationId xmlns:a16="http://schemas.microsoft.com/office/drawing/2014/main" id="{51A4CF16-8150-2A45-96EB-A8BEDF81558F}"/>
              </a:ext>
            </a:extLst>
          </p:cNvPr>
          <p:cNvSpPr>
            <a:spLocks noGrp="1"/>
          </p:cNvSpPr>
          <p:nvPr>
            <p:ph idx="1"/>
          </p:nvPr>
        </p:nvSpPr>
        <p:spPr/>
        <p:txBody>
          <a:bodyPr/>
          <a:lstStyle/>
          <a:p>
            <a:r>
              <a:rPr lang="hr-HR" dirty="0"/>
              <a:t>Dijete od rođenja istražuje i otkriva svijet oko sebe, a jedan od najprirodnijih načina učenja o sebi i svijetu oko sebe za djecu je igra.</a:t>
            </a:r>
          </a:p>
          <a:p>
            <a:r>
              <a:rPr lang="hr-HR" dirty="0"/>
              <a:t>Igrom se razvijaju motoričke, emocionalne, kognitivne, socijalne i govorne vještine.</a:t>
            </a:r>
          </a:p>
          <a:p>
            <a:r>
              <a:rPr lang="hr-HR" dirty="0"/>
              <a:t>Djeca kroz igru uče brže i bolje pa su igre postale nezaobilazni dio suvremene nastave, nastave usmjerene na dijete.</a:t>
            </a:r>
          </a:p>
        </p:txBody>
      </p:sp>
    </p:spTree>
    <p:extLst>
      <p:ext uri="{BB962C8B-B14F-4D97-AF65-F5344CB8AC3E}">
        <p14:creationId xmlns:p14="http://schemas.microsoft.com/office/powerpoint/2010/main" val="2207887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EEDA-D1D9-AF4D-A768-EF7334E6BA02}"/>
              </a:ext>
            </a:extLst>
          </p:cNvPr>
          <p:cNvSpPr>
            <a:spLocks noGrp="1"/>
          </p:cNvSpPr>
          <p:nvPr>
            <p:ph type="title"/>
          </p:nvPr>
        </p:nvSpPr>
        <p:spPr/>
        <p:txBody>
          <a:bodyPr/>
          <a:lstStyle/>
          <a:p>
            <a:r>
              <a:rPr lang="hr-HR" dirty="0"/>
              <a:t>igre u nastavi matematike</a:t>
            </a:r>
          </a:p>
        </p:txBody>
      </p:sp>
      <p:sp>
        <p:nvSpPr>
          <p:cNvPr id="3" name="Content Placeholder 2">
            <a:extLst>
              <a:ext uri="{FF2B5EF4-FFF2-40B4-BE49-F238E27FC236}">
                <a16:creationId xmlns:a16="http://schemas.microsoft.com/office/drawing/2014/main" id="{E3E48335-748E-D548-B5AF-421605DE3AEA}"/>
              </a:ext>
            </a:extLst>
          </p:cNvPr>
          <p:cNvSpPr>
            <a:spLocks noGrp="1"/>
          </p:cNvSpPr>
          <p:nvPr>
            <p:ph idx="1"/>
          </p:nvPr>
        </p:nvSpPr>
        <p:spPr>
          <a:xfrm>
            <a:off x="1141412" y="1692166"/>
            <a:ext cx="9905999" cy="4487917"/>
          </a:xfrm>
        </p:spPr>
        <p:txBody>
          <a:bodyPr>
            <a:normAutofit fontScale="77500" lnSpcReduction="20000"/>
          </a:bodyPr>
          <a:lstStyle/>
          <a:p>
            <a:r>
              <a:rPr lang="hr-HR" dirty="0"/>
              <a:t>U nastavi matematike igra ima vrlo važnu ulogu. Ona opušta i motivira učenike, osigurava ugodno ozračje. Igra se može koristiti u svim oblicima rada i na svim etapama sata: za motivaciju, učenje novih nastavnih sadržaja ili za uvježbavanje i ponavljanje. Igrom postižemo opuštenu atmosferu pa učenici često na kraju sata kažu da su se samo zabavljali, a ništa nisu radili. To je naravno daleko od istine jer su upravo ovakvim načinom rada učenici tijekom cijelog sata aktivni, a igre razvijaju kritičko mišljenje, logičko zaključivanje, suradničke odnose i natjecateljski duh.</a:t>
            </a:r>
          </a:p>
          <a:p>
            <a:r>
              <a:rPr lang="hr-HR" dirty="0"/>
              <a:t>Učenje kroz igru je lakše, a u djeci takvo učenje pobuđuje osjećaj zadovoljstva.</a:t>
            </a:r>
          </a:p>
          <a:p>
            <a:r>
              <a:rPr lang="hr-HR" dirty="0"/>
              <a:t>Uvođenjem igre u nastavu matematike učenici će razviti pozitivan odnos prema matematici.</a:t>
            </a:r>
          </a:p>
          <a:p>
            <a:r>
              <a:rPr lang="hr-HR" dirty="0"/>
              <a:t>Postoje razni digitalni sadržaji s matematički igrama, a za predloške izrade matematičkih igara mogu nam poslužiti razne društvene igre kao što je Domino, Čovječe, ne ljuti se, </a:t>
            </a:r>
            <a:r>
              <a:rPr lang="hr-HR" dirty="0" err="1"/>
              <a:t>Memory</a:t>
            </a:r>
            <a:r>
              <a:rPr lang="hr-HR" dirty="0"/>
              <a:t>, </a:t>
            </a:r>
            <a:r>
              <a:rPr lang="hr-HR" dirty="0" err="1"/>
              <a:t>Twister</a:t>
            </a:r>
            <a:r>
              <a:rPr lang="hr-HR" dirty="0"/>
              <a:t>, </a:t>
            </a:r>
            <a:r>
              <a:rPr lang="hr-HR" dirty="0" err="1"/>
              <a:t>Bingo</a:t>
            </a:r>
            <a:r>
              <a:rPr lang="hr-HR" dirty="0"/>
              <a:t>, Tombola, igrače karte…</a:t>
            </a:r>
          </a:p>
          <a:p>
            <a:r>
              <a:rPr lang="hr-HR" dirty="0"/>
              <a:t>U sljedećim primjerima predstavljene su jednostavne igre za koje su jedni potreban materijal kockice za Čovječe, ne ljuti se. Igre su namijenjene za ponavljanje i uvježbavanje gradiva.</a:t>
            </a:r>
          </a:p>
          <a:p>
            <a:endParaRPr lang="hr-HR" dirty="0"/>
          </a:p>
        </p:txBody>
      </p:sp>
    </p:spTree>
    <p:extLst>
      <p:ext uri="{BB962C8B-B14F-4D97-AF65-F5344CB8AC3E}">
        <p14:creationId xmlns:p14="http://schemas.microsoft.com/office/powerpoint/2010/main" val="29155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464C-F8AB-CE4A-AA6B-FFC2D5E91193}"/>
              </a:ext>
            </a:extLst>
          </p:cNvPr>
          <p:cNvSpPr>
            <a:spLocks noGrp="1"/>
          </p:cNvSpPr>
          <p:nvPr>
            <p:ph type="title"/>
          </p:nvPr>
        </p:nvSpPr>
        <p:spPr/>
        <p:txBody>
          <a:bodyPr>
            <a:normAutofit fontScale="90000"/>
          </a:bodyPr>
          <a:lstStyle/>
          <a:p>
            <a:r>
              <a:rPr lang="hr-HR" dirty="0"/>
              <a:t>1. Razred </a:t>
            </a:r>
            <a:br>
              <a:rPr lang="hr-HR" dirty="0"/>
            </a:br>
            <a:r>
              <a:rPr lang="hr-HR" dirty="0"/>
              <a:t>Zbrajanje u skupu brojeva do 20</a:t>
            </a:r>
            <a:br>
              <a:rPr lang="hr-HR" dirty="0"/>
            </a:br>
            <a:endParaRPr lang="hr-HR" dirty="0"/>
          </a:p>
        </p:txBody>
      </p:sp>
      <p:sp>
        <p:nvSpPr>
          <p:cNvPr id="3" name="Content Placeholder 2">
            <a:extLst>
              <a:ext uri="{FF2B5EF4-FFF2-40B4-BE49-F238E27FC236}">
                <a16:creationId xmlns:a16="http://schemas.microsoft.com/office/drawing/2014/main" id="{51D1FC33-2A0F-8043-8924-A93CD1C6B1D5}"/>
              </a:ext>
            </a:extLst>
          </p:cNvPr>
          <p:cNvSpPr>
            <a:spLocks noGrp="1"/>
          </p:cNvSpPr>
          <p:nvPr>
            <p:ph sz="half" idx="1"/>
          </p:nvPr>
        </p:nvSpPr>
        <p:spPr>
          <a:xfrm>
            <a:off x="1141413" y="2128892"/>
            <a:ext cx="4878389" cy="4067503"/>
          </a:xfrm>
        </p:spPr>
        <p:txBody>
          <a:bodyPr>
            <a:normAutofit fontScale="70000" lnSpcReduction="20000"/>
          </a:bodyPr>
          <a:lstStyle/>
          <a:p>
            <a:r>
              <a:rPr lang="hr-HR" dirty="0"/>
              <a:t>Učenici su podijeljeni u skupine po 4 do 5 učenika.</a:t>
            </a:r>
          </a:p>
          <a:p>
            <a:r>
              <a:rPr lang="hr-HR" dirty="0"/>
              <a:t>Potreban materijal: dvije kockice za Čovječe, ne ljuti se za svaku skupinu, listić za zapisivanje računa za svakog učenika. Svaki učenik iz skupine baca kockice. Dobivene brojeve svi učenici iz skupine zbrajaju na listiću. </a:t>
            </a:r>
          </a:p>
          <a:p>
            <a:r>
              <a:rPr lang="hr-HR" dirty="0"/>
              <a:t>Pobjednik je učenik koji ima najveći zbroj.</a:t>
            </a:r>
          </a:p>
          <a:p>
            <a:r>
              <a:rPr lang="hr-HR" dirty="0"/>
              <a:t>Ukoliko pojedini učenici imaju isti zbroj ponavljaju bacanje dok jedan od njih ne dobije veći zbroj.</a:t>
            </a:r>
          </a:p>
          <a:p>
            <a:r>
              <a:rPr lang="hr-HR" dirty="0"/>
              <a:t>Igra se može provoditi i bacanjem kocke tri puta tj. zbrajanjem tri pribrojnika.</a:t>
            </a:r>
          </a:p>
          <a:p>
            <a:endParaRPr lang="hr-HR" dirty="0"/>
          </a:p>
        </p:txBody>
      </p:sp>
      <p:pic>
        <p:nvPicPr>
          <p:cNvPr id="9" name="Content Placeholder 8">
            <a:extLst>
              <a:ext uri="{FF2B5EF4-FFF2-40B4-BE49-F238E27FC236}">
                <a16:creationId xmlns:a16="http://schemas.microsoft.com/office/drawing/2014/main" id="{D3FEABCA-27D0-A349-B9DE-0B51B465EEDF}"/>
              </a:ext>
            </a:extLst>
          </p:cNvPr>
          <p:cNvPicPr>
            <a:picLocks noGrp="1" noChangeAspect="1"/>
          </p:cNvPicPr>
          <p:nvPr>
            <p:ph sz="half" idx="2"/>
          </p:nvPr>
        </p:nvPicPr>
        <p:blipFill>
          <a:blip r:embed="rId2"/>
          <a:stretch>
            <a:fillRect/>
          </a:stretch>
        </p:blipFill>
        <p:spPr>
          <a:xfrm>
            <a:off x="6428053" y="2128838"/>
            <a:ext cx="4722282" cy="3541712"/>
          </a:xfrm>
        </p:spPr>
      </p:pic>
    </p:spTree>
    <p:extLst>
      <p:ext uri="{BB962C8B-B14F-4D97-AF65-F5344CB8AC3E}">
        <p14:creationId xmlns:p14="http://schemas.microsoft.com/office/powerpoint/2010/main" val="321242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A283-6097-214D-93A2-8D688C6AB337}"/>
              </a:ext>
            </a:extLst>
          </p:cNvPr>
          <p:cNvSpPr>
            <a:spLocks noGrp="1"/>
          </p:cNvSpPr>
          <p:nvPr>
            <p:ph type="title"/>
          </p:nvPr>
        </p:nvSpPr>
        <p:spPr/>
        <p:txBody>
          <a:bodyPr>
            <a:normAutofit fontScale="90000"/>
          </a:bodyPr>
          <a:lstStyle/>
          <a:p>
            <a:r>
              <a:rPr lang="hr-HR" dirty="0"/>
              <a:t>1. Razred </a:t>
            </a:r>
            <a:br>
              <a:rPr lang="hr-HR" dirty="0"/>
            </a:br>
            <a:r>
              <a:rPr lang="hr-HR" dirty="0"/>
              <a:t>Oduzimanje brojeva u skupu brojeva do 10</a:t>
            </a:r>
            <a:br>
              <a:rPr lang="hr-HR" dirty="0"/>
            </a:br>
            <a:endParaRPr lang="hr-HR" dirty="0"/>
          </a:p>
        </p:txBody>
      </p:sp>
      <p:sp>
        <p:nvSpPr>
          <p:cNvPr id="3" name="Content Placeholder 2">
            <a:extLst>
              <a:ext uri="{FF2B5EF4-FFF2-40B4-BE49-F238E27FC236}">
                <a16:creationId xmlns:a16="http://schemas.microsoft.com/office/drawing/2014/main" id="{B77CD947-99F7-454D-A004-4A498C4AFFBF}"/>
              </a:ext>
            </a:extLst>
          </p:cNvPr>
          <p:cNvSpPr>
            <a:spLocks noGrp="1"/>
          </p:cNvSpPr>
          <p:nvPr>
            <p:ph sz="half" idx="1"/>
          </p:nvPr>
        </p:nvSpPr>
        <p:spPr>
          <a:xfrm>
            <a:off x="1216023" y="1976216"/>
            <a:ext cx="4878389" cy="3814983"/>
          </a:xfrm>
        </p:spPr>
        <p:txBody>
          <a:bodyPr>
            <a:normAutofit fontScale="62500" lnSpcReduction="20000"/>
          </a:bodyPr>
          <a:lstStyle/>
          <a:p>
            <a:r>
              <a:rPr lang="hr-HR" dirty="0"/>
              <a:t>Učenici su podijeljeni u skupine po 4 do 5 učenika.</a:t>
            </a:r>
          </a:p>
          <a:p>
            <a:r>
              <a:rPr lang="hr-HR" dirty="0"/>
              <a:t>Potreban materijal: dvije kockice za igru Čovječe, ne ljuti se za svaku skupinu i listić za zapisivanje računa za svakog učenika.</a:t>
            </a:r>
          </a:p>
          <a:p>
            <a:r>
              <a:rPr lang="hr-HR" dirty="0"/>
              <a:t>Svaki učenik iz skupine baca kockice. Dobivene brojeve učenici oduzimaju na način da oduzmu manji dobiveni broj od većeg ili isti broj od istog broja. </a:t>
            </a:r>
          </a:p>
          <a:p>
            <a:r>
              <a:rPr lang="hr-HR" dirty="0"/>
              <a:t>Dobivene brojeve svi učenici iz skupine oduzimaju na listiću.</a:t>
            </a:r>
          </a:p>
          <a:p>
            <a:r>
              <a:rPr lang="hr-HR" dirty="0"/>
              <a:t>Pobjednik je učenik koji ima najmanju razliku.</a:t>
            </a:r>
          </a:p>
          <a:p>
            <a:r>
              <a:rPr lang="hr-HR" dirty="0"/>
              <a:t>Ukoliko neki učenici imaju isti rezultat ponavljaju bacanje dok jedan od njih ne dobije manju razliku.</a:t>
            </a:r>
          </a:p>
          <a:p>
            <a:r>
              <a:rPr lang="hr-HR" dirty="0"/>
              <a:t>Igra se može ponavljati nekoliko puta.</a:t>
            </a:r>
          </a:p>
          <a:p>
            <a:endParaRPr lang="hr-HR" dirty="0"/>
          </a:p>
        </p:txBody>
      </p:sp>
      <p:pic>
        <p:nvPicPr>
          <p:cNvPr id="6" name="Content Placeholder 5">
            <a:extLst>
              <a:ext uri="{FF2B5EF4-FFF2-40B4-BE49-F238E27FC236}">
                <a16:creationId xmlns:a16="http://schemas.microsoft.com/office/drawing/2014/main" id="{58ED4AE4-53EA-8C4F-8C9E-4BFF3BEA80C1}"/>
              </a:ext>
            </a:extLst>
          </p:cNvPr>
          <p:cNvPicPr>
            <a:picLocks noGrp="1" noChangeAspect="1"/>
          </p:cNvPicPr>
          <p:nvPr>
            <p:ph sz="half" idx="2"/>
          </p:nvPr>
        </p:nvPicPr>
        <p:blipFill>
          <a:blip r:embed="rId2"/>
          <a:stretch>
            <a:fillRect/>
          </a:stretch>
        </p:blipFill>
        <p:spPr>
          <a:xfrm>
            <a:off x="6248665" y="2249488"/>
            <a:ext cx="4722282" cy="3541712"/>
          </a:xfrm>
        </p:spPr>
      </p:pic>
    </p:spTree>
    <p:extLst>
      <p:ext uri="{BB962C8B-B14F-4D97-AF65-F5344CB8AC3E}">
        <p14:creationId xmlns:p14="http://schemas.microsoft.com/office/powerpoint/2010/main" val="388941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6454-22E2-6E47-B61A-D82A5124A667}"/>
              </a:ext>
            </a:extLst>
          </p:cNvPr>
          <p:cNvSpPr>
            <a:spLocks noGrp="1"/>
          </p:cNvSpPr>
          <p:nvPr>
            <p:ph type="title"/>
          </p:nvPr>
        </p:nvSpPr>
        <p:spPr/>
        <p:txBody>
          <a:bodyPr>
            <a:normAutofit fontScale="90000"/>
          </a:bodyPr>
          <a:lstStyle/>
          <a:p>
            <a:r>
              <a:rPr lang="hr-HR" dirty="0"/>
              <a:t>1. Razred </a:t>
            </a:r>
            <a:br>
              <a:rPr lang="hr-HR" dirty="0"/>
            </a:br>
            <a:r>
              <a:rPr lang="hr-HR" dirty="0"/>
              <a:t>Oduzimanje u skupu brojeva do 20</a:t>
            </a:r>
            <a:br>
              <a:rPr lang="hr-HR" dirty="0"/>
            </a:br>
            <a:endParaRPr lang="hr-HR" dirty="0"/>
          </a:p>
        </p:txBody>
      </p:sp>
      <p:sp>
        <p:nvSpPr>
          <p:cNvPr id="3" name="Content Placeholder 2">
            <a:extLst>
              <a:ext uri="{FF2B5EF4-FFF2-40B4-BE49-F238E27FC236}">
                <a16:creationId xmlns:a16="http://schemas.microsoft.com/office/drawing/2014/main" id="{416A09BE-D123-CD4D-817C-6CB037B751CB}"/>
              </a:ext>
            </a:extLst>
          </p:cNvPr>
          <p:cNvSpPr>
            <a:spLocks noGrp="1"/>
          </p:cNvSpPr>
          <p:nvPr>
            <p:ph sz="half" idx="1"/>
          </p:nvPr>
        </p:nvSpPr>
        <p:spPr/>
        <p:txBody>
          <a:bodyPr>
            <a:normAutofit fontScale="62500" lnSpcReduction="20000"/>
          </a:bodyPr>
          <a:lstStyle/>
          <a:p>
            <a:r>
              <a:rPr lang="hr-HR" dirty="0"/>
              <a:t> Učenici su podijeljeni u skupine po 4 do 5 učenika.</a:t>
            </a:r>
          </a:p>
          <a:p>
            <a:r>
              <a:rPr lang="hr-HR" dirty="0"/>
              <a:t>Potreban materijal: kockica za igru Čovječe, ne ljuti se za svaku skupinu i listić za zapisivanje računa za svakog učenika.</a:t>
            </a:r>
          </a:p>
          <a:p>
            <a:r>
              <a:rPr lang="hr-HR" dirty="0"/>
              <a:t>Oduzimati se počinje od broja 20. Svaki učenik iz skupine baca kockicu i dobiveni broj oduzima od broja 20. Od dobivene razlike ponovno oduzima broj koji je dobio sljedećim bacanjem kocke i to ponavlja još jednom.</a:t>
            </a:r>
          </a:p>
          <a:p>
            <a:r>
              <a:rPr lang="hr-HR" dirty="0"/>
              <a:t>Dobivene brojeve svi učenici iz skupine oduzimaju na listiću.</a:t>
            </a:r>
          </a:p>
          <a:p>
            <a:r>
              <a:rPr lang="hr-HR" dirty="0"/>
              <a:t>Pobjednik je učenik koji ima najmanju razliku.</a:t>
            </a:r>
          </a:p>
          <a:p>
            <a:r>
              <a:rPr lang="hr-HR" dirty="0"/>
              <a:t>Ukoliko neki učenici imaju isti rezultat ponavljaju bacanje dok jedan od njih ne dobije manju razliku.</a:t>
            </a:r>
          </a:p>
          <a:p>
            <a:endParaRPr lang="hr-HR" dirty="0"/>
          </a:p>
        </p:txBody>
      </p:sp>
      <p:pic>
        <p:nvPicPr>
          <p:cNvPr id="6" name="Content Placeholder 5">
            <a:extLst>
              <a:ext uri="{FF2B5EF4-FFF2-40B4-BE49-F238E27FC236}">
                <a16:creationId xmlns:a16="http://schemas.microsoft.com/office/drawing/2014/main" id="{3A71D285-4A14-5B42-81FC-24B721AD8E84}"/>
              </a:ext>
            </a:extLst>
          </p:cNvPr>
          <p:cNvPicPr>
            <a:picLocks noGrp="1" noChangeAspect="1"/>
          </p:cNvPicPr>
          <p:nvPr>
            <p:ph sz="half" idx="2"/>
          </p:nvPr>
        </p:nvPicPr>
        <p:blipFill>
          <a:blip r:embed="rId2"/>
          <a:stretch>
            <a:fillRect/>
          </a:stretch>
        </p:blipFill>
        <p:spPr>
          <a:xfrm>
            <a:off x="6248665" y="2249488"/>
            <a:ext cx="4722282" cy="3541712"/>
          </a:xfrm>
        </p:spPr>
      </p:pic>
    </p:spTree>
    <p:extLst>
      <p:ext uri="{BB962C8B-B14F-4D97-AF65-F5344CB8AC3E}">
        <p14:creationId xmlns:p14="http://schemas.microsoft.com/office/powerpoint/2010/main" val="391706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87A03-A261-2443-863D-7F9178E184FC}"/>
              </a:ext>
            </a:extLst>
          </p:cNvPr>
          <p:cNvSpPr>
            <a:spLocks noGrp="1"/>
          </p:cNvSpPr>
          <p:nvPr>
            <p:ph type="title"/>
          </p:nvPr>
        </p:nvSpPr>
        <p:spPr/>
        <p:txBody>
          <a:bodyPr>
            <a:normAutofit fontScale="90000"/>
          </a:bodyPr>
          <a:lstStyle/>
          <a:p>
            <a:r>
              <a:rPr lang="hr-HR" dirty="0"/>
              <a:t>2. Razred</a:t>
            </a:r>
            <a:br>
              <a:rPr lang="hr-HR" dirty="0"/>
            </a:br>
            <a:r>
              <a:rPr lang="hr-HR" dirty="0"/>
              <a:t>Množenje u skupu brojeva do 100</a:t>
            </a:r>
            <a:br>
              <a:rPr lang="hr-HR" dirty="0"/>
            </a:br>
            <a:endParaRPr lang="hr-HR" dirty="0"/>
          </a:p>
        </p:txBody>
      </p:sp>
      <p:sp>
        <p:nvSpPr>
          <p:cNvPr id="3" name="Content Placeholder 2">
            <a:extLst>
              <a:ext uri="{FF2B5EF4-FFF2-40B4-BE49-F238E27FC236}">
                <a16:creationId xmlns:a16="http://schemas.microsoft.com/office/drawing/2014/main" id="{8159223C-1B15-C943-9C2C-42D4CDF4E72F}"/>
              </a:ext>
            </a:extLst>
          </p:cNvPr>
          <p:cNvSpPr>
            <a:spLocks noGrp="1"/>
          </p:cNvSpPr>
          <p:nvPr>
            <p:ph sz="half" idx="1"/>
          </p:nvPr>
        </p:nvSpPr>
        <p:spPr/>
        <p:txBody>
          <a:bodyPr>
            <a:normAutofit fontScale="62500" lnSpcReduction="20000"/>
          </a:bodyPr>
          <a:lstStyle/>
          <a:p>
            <a:r>
              <a:rPr lang="hr-HR" dirty="0"/>
              <a:t> Učenici su podijeljeni u skupine po 4 do 5 učenika.</a:t>
            </a:r>
          </a:p>
          <a:p>
            <a:r>
              <a:rPr lang="hr-HR" dirty="0"/>
              <a:t>Potreban materijal: dvije kockice za  igru Čovječe, ne ljuti se za svaku skupinu i listić za zapisivanje računa za svakog učenika.</a:t>
            </a:r>
          </a:p>
          <a:p>
            <a:r>
              <a:rPr lang="hr-HR" dirty="0"/>
              <a:t>Svaki učenik iz skupine baca kockice. Dobivene brojeve svi učenici iz skupine množe na listiću. </a:t>
            </a:r>
          </a:p>
          <a:p>
            <a:r>
              <a:rPr lang="hr-HR" dirty="0"/>
              <a:t>Pobjednik je učenik koji ima najveći umnožak.</a:t>
            </a:r>
          </a:p>
          <a:p>
            <a:r>
              <a:rPr lang="hr-HR" dirty="0"/>
              <a:t>Ukoliko neki učenici imaju isti umnožak ponavljaju bacanje dok jedan od njih ne dobije veći umnožak.</a:t>
            </a:r>
          </a:p>
          <a:p>
            <a:r>
              <a:rPr lang="hr-HR" dirty="0"/>
              <a:t>Igra se može ponavljati nekoliko puta prema želji i raspoloživom vremenu.</a:t>
            </a:r>
          </a:p>
          <a:p>
            <a:endParaRPr lang="hr-HR" dirty="0"/>
          </a:p>
        </p:txBody>
      </p:sp>
      <p:pic>
        <p:nvPicPr>
          <p:cNvPr id="6" name="Content Placeholder 5">
            <a:extLst>
              <a:ext uri="{FF2B5EF4-FFF2-40B4-BE49-F238E27FC236}">
                <a16:creationId xmlns:a16="http://schemas.microsoft.com/office/drawing/2014/main" id="{875D4DAA-D3B6-0F43-B2C1-19BD1C198C84}"/>
              </a:ext>
            </a:extLst>
          </p:cNvPr>
          <p:cNvPicPr>
            <a:picLocks noGrp="1" noChangeAspect="1"/>
          </p:cNvPicPr>
          <p:nvPr>
            <p:ph sz="half" idx="2"/>
          </p:nvPr>
        </p:nvPicPr>
        <p:blipFill>
          <a:blip r:embed="rId2"/>
          <a:stretch>
            <a:fillRect/>
          </a:stretch>
        </p:blipFill>
        <p:spPr>
          <a:xfrm>
            <a:off x="6248665" y="2249488"/>
            <a:ext cx="4722282" cy="3541712"/>
          </a:xfrm>
        </p:spPr>
      </p:pic>
    </p:spTree>
    <p:extLst>
      <p:ext uri="{BB962C8B-B14F-4D97-AF65-F5344CB8AC3E}">
        <p14:creationId xmlns:p14="http://schemas.microsoft.com/office/powerpoint/2010/main" val="246316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7C94-BF1E-8545-AFD1-AF0FDD744C51}"/>
              </a:ext>
            </a:extLst>
          </p:cNvPr>
          <p:cNvSpPr>
            <a:spLocks noGrp="1"/>
          </p:cNvSpPr>
          <p:nvPr>
            <p:ph type="title"/>
          </p:nvPr>
        </p:nvSpPr>
        <p:spPr/>
        <p:txBody>
          <a:bodyPr>
            <a:normAutofit fontScale="90000"/>
          </a:bodyPr>
          <a:lstStyle/>
          <a:p>
            <a:r>
              <a:rPr lang="hr-HR" dirty="0"/>
              <a:t>2. Razred </a:t>
            </a:r>
            <a:br>
              <a:rPr lang="hr-HR" dirty="0"/>
            </a:br>
            <a:r>
              <a:rPr lang="hr-HR" dirty="0"/>
              <a:t>Množenje i zbrajanje u skupu brojeva do 100</a:t>
            </a:r>
            <a:br>
              <a:rPr lang="hr-HR" dirty="0"/>
            </a:br>
            <a:endParaRPr lang="hr-HR" dirty="0"/>
          </a:p>
        </p:txBody>
      </p:sp>
      <p:sp>
        <p:nvSpPr>
          <p:cNvPr id="3" name="Content Placeholder 2">
            <a:extLst>
              <a:ext uri="{FF2B5EF4-FFF2-40B4-BE49-F238E27FC236}">
                <a16:creationId xmlns:a16="http://schemas.microsoft.com/office/drawing/2014/main" id="{A983C608-2E38-FA4F-B3DA-A80FDCBECEE7}"/>
              </a:ext>
            </a:extLst>
          </p:cNvPr>
          <p:cNvSpPr>
            <a:spLocks noGrp="1"/>
          </p:cNvSpPr>
          <p:nvPr>
            <p:ph sz="half" idx="1"/>
          </p:nvPr>
        </p:nvSpPr>
        <p:spPr>
          <a:xfrm>
            <a:off x="1141410" y="1975945"/>
            <a:ext cx="4878389" cy="3983421"/>
          </a:xfrm>
        </p:spPr>
        <p:txBody>
          <a:bodyPr>
            <a:normAutofit fontScale="62500" lnSpcReduction="20000"/>
          </a:bodyPr>
          <a:lstStyle/>
          <a:p>
            <a:pPr marL="0" indent="0">
              <a:buNone/>
            </a:pPr>
            <a:r>
              <a:rPr lang="hr-HR" dirty="0"/>
              <a:t> </a:t>
            </a:r>
          </a:p>
          <a:p>
            <a:r>
              <a:rPr lang="hr-HR" dirty="0"/>
              <a:t>Učenici su podijeljeni u skupine po 4 do 5 učenika.</a:t>
            </a:r>
          </a:p>
          <a:p>
            <a:r>
              <a:rPr lang="hr-HR" dirty="0"/>
              <a:t>Potreban materijal: dvije kockice za igru Čovječe, ne ljuti se za svaku skupinu i listić za zapisivanje računa za svakog učenika.</a:t>
            </a:r>
          </a:p>
          <a:p>
            <a:r>
              <a:rPr lang="hr-HR" dirty="0"/>
              <a:t>Svaki učenik iz skupine baca kockice. Dobivene brojeve svi učenici iz skupine množe na listiću. Bacanje ponavljaju tri puta. Dobivene umnoške iz triju bacanja zbrajaju.</a:t>
            </a:r>
          </a:p>
          <a:p>
            <a:r>
              <a:rPr lang="hr-HR" dirty="0"/>
              <a:t>Pobjednik je učenik koji ima najveći zbroj.</a:t>
            </a:r>
          </a:p>
          <a:p>
            <a:r>
              <a:rPr lang="hr-HR" dirty="0"/>
              <a:t>Ukoliko neki učenici imaju isti zbroj ponavljaju bacanje dok jedan od njih ne dobije veći zbroj.</a:t>
            </a:r>
          </a:p>
          <a:p>
            <a:r>
              <a:rPr lang="hr-HR" dirty="0"/>
              <a:t>Igra se može ponavljati nekoliko puta prema želji i raspoloživom vremenu.</a:t>
            </a:r>
          </a:p>
          <a:p>
            <a:endParaRPr lang="hr-HR" dirty="0"/>
          </a:p>
          <a:p>
            <a:endParaRPr lang="hr-HR" dirty="0"/>
          </a:p>
        </p:txBody>
      </p:sp>
      <p:pic>
        <p:nvPicPr>
          <p:cNvPr id="6" name="Content Placeholder 5">
            <a:extLst>
              <a:ext uri="{FF2B5EF4-FFF2-40B4-BE49-F238E27FC236}">
                <a16:creationId xmlns:a16="http://schemas.microsoft.com/office/drawing/2014/main" id="{2EF5D94D-1306-0A4A-B5A8-6B77C9D9C754}"/>
              </a:ext>
            </a:extLst>
          </p:cNvPr>
          <p:cNvPicPr>
            <a:picLocks noGrp="1" noChangeAspect="1"/>
          </p:cNvPicPr>
          <p:nvPr>
            <p:ph sz="half" idx="2"/>
          </p:nvPr>
        </p:nvPicPr>
        <p:blipFill>
          <a:blip r:embed="rId2"/>
          <a:stretch>
            <a:fillRect/>
          </a:stretch>
        </p:blipFill>
        <p:spPr>
          <a:xfrm>
            <a:off x="6248665" y="2249488"/>
            <a:ext cx="4722282" cy="3541712"/>
          </a:xfrm>
        </p:spPr>
      </p:pic>
    </p:spTree>
    <p:extLst>
      <p:ext uri="{BB962C8B-B14F-4D97-AF65-F5344CB8AC3E}">
        <p14:creationId xmlns:p14="http://schemas.microsoft.com/office/powerpoint/2010/main" val="15665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91B1C-3748-5A43-A4C6-941F96DE8A45}"/>
              </a:ext>
            </a:extLst>
          </p:cNvPr>
          <p:cNvSpPr>
            <a:spLocks noGrp="1"/>
          </p:cNvSpPr>
          <p:nvPr>
            <p:ph type="title"/>
          </p:nvPr>
        </p:nvSpPr>
        <p:spPr>
          <a:xfrm>
            <a:off x="1141413" y="105103"/>
            <a:ext cx="9905998" cy="1991985"/>
          </a:xfrm>
        </p:spPr>
        <p:txBody>
          <a:bodyPr>
            <a:normAutofit fontScale="90000"/>
          </a:bodyPr>
          <a:lstStyle/>
          <a:p>
            <a:r>
              <a:rPr lang="hr-HR" sz="3100" dirty="0"/>
              <a:t>3. Razred</a:t>
            </a:r>
            <a:br>
              <a:rPr lang="hr-HR" sz="3100" dirty="0"/>
            </a:br>
            <a:r>
              <a:rPr lang="hr-HR" sz="3100" dirty="0"/>
              <a:t>Množenje dvoznamenkastog broja jednoznamenkastim  i zbrajanje dvoznamenkastih brojeva u skupu brojeva do 1000</a:t>
            </a:r>
            <a:r>
              <a:rPr lang="hr-HR" dirty="0"/>
              <a:t/>
            </a:r>
            <a:br>
              <a:rPr lang="hr-HR" dirty="0"/>
            </a:br>
            <a:endParaRPr lang="hr-HR" dirty="0"/>
          </a:p>
        </p:txBody>
      </p:sp>
      <p:sp>
        <p:nvSpPr>
          <p:cNvPr id="3" name="Content Placeholder 2">
            <a:extLst>
              <a:ext uri="{FF2B5EF4-FFF2-40B4-BE49-F238E27FC236}">
                <a16:creationId xmlns:a16="http://schemas.microsoft.com/office/drawing/2014/main" id="{0EE04E95-C3BA-DC44-B3C9-4BCC7ADAFC4C}"/>
              </a:ext>
            </a:extLst>
          </p:cNvPr>
          <p:cNvSpPr>
            <a:spLocks noGrp="1"/>
          </p:cNvSpPr>
          <p:nvPr>
            <p:ph sz="half" idx="1"/>
          </p:nvPr>
        </p:nvSpPr>
        <p:spPr>
          <a:xfrm>
            <a:off x="1141410" y="2097088"/>
            <a:ext cx="4878389" cy="4230139"/>
          </a:xfrm>
        </p:spPr>
        <p:txBody>
          <a:bodyPr>
            <a:normAutofit fontScale="62500" lnSpcReduction="20000"/>
          </a:bodyPr>
          <a:lstStyle/>
          <a:p>
            <a:r>
              <a:rPr lang="hr-HR" dirty="0"/>
              <a:t>Učenici su podijeljeni u skupine po 4 do 5 učenika.</a:t>
            </a:r>
          </a:p>
          <a:p>
            <a:r>
              <a:rPr lang="hr-HR" dirty="0"/>
              <a:t>Potreban materijal: kockice za igru Čovječe, ne ljuti se za svaku skupinu i listić za zapisivanje računa za svakog učenika.</a:t>
            </a:r>
          </a:p>
          <a:p>
            <a:r>
              <a:rPr lang="hr-HR" dirty="0"/>
              <a:t>Svaki učenik iz skupine baca kockicu tri puta. Prvi broj je broj desetica množenika, drugi broj je broj jedinica množenika, a treći broj je množitelj. Dobivene brojeve svi učenici iz skupine množe na listiću. </a:t>
            </a:r>
          </a:p>
          <a:p>
            <a:r>
              <a:rPr lang="hr-HR" dirty="0"/>
              <a:t>Pobjednik je učenik koji ima najveći umnožak.</a:t>
            </a:r>
          </a:p>
          <a:p>
            <a:r>
              <a:rPr lang="hr-HR" dirty="0"/>
              <a:t>Ukoliko neki učenici imaju isti umnožak ponavljaju bacanje dok jedan od njih ne dobije veći umnožak.</a:t>
            </a:r>
          </a:p>
          <a:p>
            <a:r>
              <a:rPr lang="hr-HR" dirty="0"/>
              <a:t>Igra se može ponavljati nekoliko puta prema želji i raspoloživom vremenu.</a:t>
            </a:r>
          </a:p>
          <a:p>
            <a:endParaRPr lang="hr-HR" dirty="0"/>
          </a:p>
          <a:p>
            <a:endParaRPr lang="hr-HR" dirty="0"/>
          </a:p>
        </p:txBody>
      </p:sp>
      <p:pic>
        <p:nvPicPr>
          <p:cNvPr id="6" name="Content Placeholder 5">
            <a:extLst>
              <a:ext uri="{FF2B5EF4-FFF2-40B4-BE49-F238E27FC236}">
                <a16:creationId xmlns:a16="http://schemas.microsoft.com/office/drawing/2014/main" id="{B9C9CDB7-286C-2846-A6E1-F824320008FD}"/>
              </a:ext>
            </a:extLst>
          </p:cNvPr>
          <p:cNvPicPr>
            <a:picLocks noGrp="1" noChangeAspect="1"/>
          </p:cNvPicPr>
          <p:nvPr>
            <p:ph sz="half" idx="2"/>
          </p:nvPr>
        </p:nvPicPr>
        <p:blipFill>
          <a:blip r:embed="rId2"/>
          <a:stretch>
            <a:fillRect/>
          </a:stretch>
        </p:blipFill>
        <p:spPr>
          <a:xfrm>
            <a:off x="6172200" y="2641936"/>
            <a:ext cx="4875213" cy="2756816"/>
          </a:xfrm>
        </p:spPr>
      </p:pic>
    </p:spTree>
    <p:extLst>
      <p:ext uri="{BB962C8B-B14F-4D97-AF65-F5344CB8AC3E}">
        <p14:creationId xmlns:p14="http://schemas.microsoft.com/office/powerpoint/2010/main" val="17182681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Circuit</Template>
  <TotalTime>833</TotalTime>
  <Words>630</Words>
  <Application>Microsoft Office PowerPoint</Application>
  <PresentationFormat>Široki zaslon</PresentationFormat>
  <Paragraphs>57</Paragraphs>
  <Slides>10</Slides>
  <Notes>0</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10</vt:i4>
      </vt:variant>
    </vt:vector>
  </HeadingPairs>
  <TitlesOfParts>
    <vt:vector size="14" baseType="lpstr">
      <vt:lpstr>Arial</vt:lpstr>
      <vt:lpstr>Trebuchet MS</vt:lpstr>
      <vt:lpstr>Tw Cen MT</vt:lpstr>
      <vt:lpstr>Circuit</vt:lpstr>
      <vt:lpstr>       igre u nastavi matematike  PRIMJERi DOBRE PRAKSE - IGRE KOCKICAMA ZA ČOVJEČE, NE LJUTI SE U NASTAVI MATEMATIKE </vt:lpstr>
      <vt:lpstr> Dijete i igra</vt:lpstr>
      <vt:lpstr>igre u nastavi matematike</vt:lpstr>
      <vt:lpstr>1. Razred  Zbrajanje u skupu brojeva do 20 </vt:lpstr>
      <vt:lpstr>1. Razred  Oduzimanje brojeva u skupu brojeva do 10 </vt:lpstr>
      <vt:lpstr>1. Razred  Oduzimanje u skupu brojeva do 20 </vt:lpstr>
      <vt:lpstr>2. Razred Množenje u skupu brojeva do 100 </vt:lpstr>
      <vt:lpstr>2. Razred  Množenje i zbrajanje u skupu brojeva do 100 </vt:lpstr>
      <vt:lpstr>3. Razred Množenje dvoznamenkastog broja jednoznamenkastim  i zbrajanje dvoznamenkastih brojeva u skupu brojeva do 1000 </vt:lpstr>
      <vt:lpstr>Za igru se često tvrdi da je ona opuštanje od ozbiljna učenja. Ali za djecu je igra ozbiljno učenje. Upravo je igra najveći zadatak djetinjstva. - fred rogers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IGRE U NASTAVI MATEMATIKE</dc:title>
  <dc:creator>Microsoft Office User</dc:creator>
  <cp:lastModifiedBy>Krešimir Kantolić</cp:lastModifiedBy>
  <cp:revision>28</cp:revision>
  <dcterms:created xsi:type="dcterms:W3CDTF">2022-07-12T13:54:14Z</dcterms:created>
  <dcterms:modified xsi:type="dcterms:W3CDTF">2022-07-18T13:40:11Z</dcterms:modified>
</cp:coreProperties>
</file>